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Merriweather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09">
          <p15:clr>
            <a:srgbClr val="9AA0A6"/>
          </p15:clr>
        </p15:guide>
        <p15:guide id="4" pos="141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7" roundtripDataSignature="AMtx7mgskwxfcDV4KwPrnuyQT8T+zZC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09" orient="horz"/>
        <p:guide pos="14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Merriweather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9" name="Google Shape;69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9" name="Google Shape;73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5" name="Google Shape;7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3" name="Google Shape;6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5" name="Google Shape;79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3" name="Google Shape;80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1" name="Google Shape;81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9" name="Google Shape;81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7" name="Google Shape;83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5" name="Google Shape;84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3" name="Google Shape;85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1" name="Google Shape;86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8" name="Google Shape;87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4" name="Google Shape;89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2" name="Google Shape;90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0" name="Google Shape;91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2" Type="http://schemas.openxmlformats.org/officeDocument/2006/relationships/image" Target="../media/image7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1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2 Line Title, Infographics and Caption">
  <p:cSld name="3_2 Line Title, Infographics and 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0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0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0"/>
          <p:cNvSpPr/>
          <p:nvPr>
            <p:ph idx="2" type="pic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50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8" name="Google Shape;118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50"/>
          <p:cNvSpPr txBox="1"/>
          <p:nvPr>
            <p:ph idx="1" type="body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0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b="0" i="0" sz="3600" u="none" cap="none" strike="noStrik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0"/>
          <p:cNvSpPr/>
          <p:nvPr/>
        </p:nvSpPr>
        <p:spPr>
          <a:xfrm>
            <a:off x="11718595" y="3690308"/>
            <a:ext cx="870" cy="1071"/>
          </a:xfrm>
          <a:custGeom>
            <a:rect b="b" l="l" r="r" t="t"/>
            <a:pathLst>
              <a:path extrusionOk="0" h="1071" w="87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6_Section 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1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51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127" name="Google Shape;127;p51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1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1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1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51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51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51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51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51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6" name="Google Shape;136;p51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1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1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51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41" name="Google Shape;141;p51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51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51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51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" name="Google Shape;1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1_Title and TImeline Infographic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2" name="Google Shape;152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2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52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52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52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52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52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52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52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52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52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52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52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52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52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52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52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52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52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52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52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4" name="Google Shape;17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7" name="Google Shape;1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1_Title and Doughnut Char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80" name="Google Shape;180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5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3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3" name="Google Shape;18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1_Title and Line Char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86" name="Google Shape;186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4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4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54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54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54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54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54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54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54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54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4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3" name="Google Shape;2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1_Title and Doughnut Chart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06" name="Google Shape;206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5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55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55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55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4" name="Google Shape;21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9" name="Google Shape;2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1_Title and Infograhic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22" name="Google Shape;222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6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56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56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56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56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56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6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6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56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56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56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56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6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56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56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6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6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7" name="Google Shape;24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1_Title and Infographic 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:\Users\diyajoseph\Desktop\New folder (3)\Infographics-01-01.png" id="251" name="Google Shape;2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7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57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57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57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57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57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57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57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57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57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5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1_Title and Infographic 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6" name="Google Shape;266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58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58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58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58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58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58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58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58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58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58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58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58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58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58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58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58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58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58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58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58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58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58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8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58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91" name="Google Shape;291;p58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92" name="Google Shape;292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8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8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58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58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8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8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58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8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8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8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9" name="Google Shape;30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8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0" name="Google Shape;320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10_Custom Layou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59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9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8" name="Google Shape;32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2_Divi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2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2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0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0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picture with caption" showMasterSp="0">
  <p:cSld name="Title and 3 picture with caption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61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61"/>
          <p:cNvSpPr txBox="1"/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61"/>
          <p:cNvSpPr/>
          <p:nvPr>
            <p:ph idx="2" type="pic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61"/>
          <p:cNvSpPr/>
          <p:nvPr>
            <p:ph idx="3" type="pic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61"/>
          <p:cNvSpPr/>
          <p:nvPr>
            <p:ph idx="4" type="pic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61"/>
          <p:cNvSpPr txBox="1"/>
          <p:nvPr>
            <p:ph idx="1" type="body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61"/>
          <p:cNvSpPr txBox="1"/>
          <p:nvPr>
            <p:ph idx="5" type="body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61"/>
          <p:cNvSpPr txBox="1"/>
          <p:nvPr>
            <p:ph idx="6" type="body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61"/>
          <p:cNvSpPr txBox="1"/>
          <p:nvPr>
            <p:ph idx="7" type="body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61"/>
          <p:cNvSpPr txBox="1"/>
          <p:nvPr>
            <p:ph idx="8" type="body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61"/>
          <p:cNvSpPr txBox="1"/>
          <p:nvPr>
            <p:ph idx="9" type="body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pictures" showMasterSp="0">
  <p:cSld name="Title and 2 picture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2"/>
          <p:cNvSpPr txBox="1"/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2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62"/>
          <p:cNvSpPr/>
          <p:nvPr>
            <p:ph idx="2" type="pic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62"/>
          <p:cNvSpPr/>
          <p:nvPr>
            <p:ph idx="3" type="pic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62"/>
          <p:cNvSpPr txBox="1"/>
          <p:nvPr>
            <p:ph idx="4" type="body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b="0" i="0" sz="131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62"/>
          <p:cNvSpPr txBox="1"/>
          <p:nvPr>
            <p:ph idx="10" type="dt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2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cons and Content">
  <p:cSld name="Title, Icons and Conten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3"/>
          <p:cNvSpPr txBox="1"/>
          <p:nvPr>
            <p:ph idx="1" type="body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63"/>
          <p:cNvSpPr txBox="1"/>
          <p:nvPr>
            <p:ph idx="2" type="body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3" type="body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" name="Google Shape;376;p63"/>
          <p:cNvSpPr txBox="1"/>
          <p:nvPr>
            <p:ph idx="4" type="body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63"/>
          <p:cNvSpPr txBox="1"/>
          <p:nvPr>
            <p:ph idx="5" type="body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6" type="body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63"/>
          <p:cNvSpPr txBox="1"/>
          <p:nvPr>
            <p:ph idx="7" type="body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" name="Google Shape;380;p63"/>
          <p:cNvSpPr txBox="1"/>
          <p:nvPr>
            <p:ph idx="8" type="body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" name="Google Shape;381;p63"/>
          <p:cNvSpPr txBox="1"/>
          <p:nvPr>
            <p:ph idx="9" type="body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63"/>
          <p:cNvSpPr txBox="1"/>
          <p:nvPr>
            <p:ph idx="13" type="body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3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7" name="Google Shape;397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5_Section Hea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6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2" name="Google Shape;402;p6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6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64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64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64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64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4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6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6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16" name="Google Shape;416;p6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64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64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4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4" name="Google Shape;4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Title and TImeline Infographic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5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65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65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65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65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5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5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5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5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5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65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65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65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9" name="Google Shape;44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2" name="Google Shape;45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Title and Doughnut Char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8" name="Google Shape;45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Title and Line Char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6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7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7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7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67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67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67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67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67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6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7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8" name="Google Shape;47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Title and Doughnut Chart 2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68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68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68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9" name="Google Shape;48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4" name="Google Shape;49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Title and Infograhic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9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69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69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69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69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69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69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9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9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9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69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69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69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69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69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69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69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69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8" name="Google Shape;51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2" name="Google Shape;52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Title and Infographic 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:\Users\diyajoseph\Desktop\New folder (3)\Infographics-01-01.png" id="526" name="Google Shape;52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0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70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70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70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70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70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70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70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70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70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7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Title and Infographic 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71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71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71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71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71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71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71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71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71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71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71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71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71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71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71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71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71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71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Google Shape;560;p71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1" name="Google Shape;561;p71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2" name="Google Shape;562;p71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p71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71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71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66" name="Google Shape;566;p7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67" name="Google Shape;567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1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71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71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71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71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71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71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71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71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4" name="Google Shape;58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1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3" name="Google Shape;593;p7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5" name="Google Shape;595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72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72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p7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3" name="Google Shape;60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628060" y="2614667"/>
            <a:ext cx="7887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, Infographics and Caption">
  <p:cSld name="2_2 Line Title, Infographics and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5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5"/>
          <p:cNvSpPr/>
          <p:nvPr>
            <p:ph idx="2" type="pic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5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45"/>
          <p:cNvSpPr txBox="1"/>
          <p:nvPr>
            <p:ph idx="1" type="body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5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b="0" i="0" sz="3600" u="none" cap="none" strike="noStrik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5"/>
          <p:cNvSpPr/>
          <p:nvPr/>
        </p:nvSpPr>
        <p:spPr>
          <a:xfrm>
            <a:off x="11718595" y="3690308"/>
            <a:ext cx="870" cy="1071"/>
          </a:xfrm>
          <a:custGeom>
            <a:rect b="b" l="l" r="r" t="t"/>
            <a:pathLst>
              <a:path extrusionOk="0" h="1071" w="87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icture and caption">
  <p:cSld name="Title, picture and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6"/>
          <p:cNvSpPr/>
          <p:nvPr>
            <p:ph idx="2" type="pic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6"/>
          <p:cNvSpPr txBox="1"/>
          <p:nvPr>
            <p:ph idx="1" type="body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7"/>
          <p:cNvSpPr txBox="1"/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7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7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7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7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7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7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7"/>
          <p:cNvSpPr txBox="1"/>
          <p:nvPr>
            <p:ph idx="1" type="body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7"/>
          <p:cNvSpPr txBox="1"/>
          <p:nvPr>
            <p:ph idx="2" type="body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7"/>
          <p:cNvSpPr txBox="1"/>
          <p:nvPr>
            <p:ph idx="3" type="body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47"/>
          <p:cNvSpPr txBox="1"/>
          <p:nvPr>
            <p:ph idx="4" type="body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47"/>
          <p:cNvSpPr txBox="1"/>
          <p:nvPr>
            <p:ph idx="5" type="body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7"/>
          <p:cNvSpPr txBox="1"/>
          <p:nvPr>
            <p:ph idx="6" type="body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7"/>
          <p:cNvSpPr txBox="1"/>
          <p:nvPr>
            <p:ph idx="7" type="body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47"/>
          <p:cNvSpPr txBox="1"/>
          <p:nvPr>
            <p:ph idx="8" type="body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47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1" type="ftr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7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7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7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7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7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7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7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7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7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48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48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 and Content">
  <p:cSld name="2_2 Line 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49"/>
          <p:cNvSpPr txBox="1"/>
          <p:nvPr>
            <p:ph idx="1" type="body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Introducing MVC architecture and Spring MVC</a:t>
            </a:r>
            <a:endParaRPr b="0" i="0" sz="4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9" name="Google Shape;6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0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0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component of the web application takes information from the controller (in the form of a model) and renders it on the web page to be displayed to the user.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multiple views of the same data may be possible.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1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1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1"/>
          <p:cNvSpPr txBox="1"/>
          <p:nvPr/>
        </p:nvSpPr>
        <p:spPr>
          <a:xfrm>
            <a:off x="5247600" y="767525"/>
            <a:ext cx="3896400" cy="25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the view would ensure that your notifications are visible at the top-right corner of the webpage and in a particular fashion (the font, colour, etc.).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actual content of the notifications will be sent to the view by the controller.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325" y="924550"/>
            <a:ext cx="4942802" cy="329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2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2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2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how exactly is MVC architecture implemented in websites?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us see MVC implementation of a previous example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3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3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4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4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5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5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6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6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7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7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8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clearly see now that the separation of concerns is being handled well here.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Unlike servlets, the front-end (the HTML code), the back-end (the Java code), and the data are being handled by different components.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that: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part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handles 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end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controllers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handle 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end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component is used to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exchange data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the view and controller components.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9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you have gained an understanding of the theory related to the MVC architecture, let's move on to the implementation of the same using Java.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frameworks that provide us with pre-written code as JARs and guidelines to implement the MVC architecture, using Java to create a web application.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such frameworks is the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MVC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96" l="0" r="0" t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2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8" name="Google Shape;6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"/>
          <p:cNvSpPr txBox="1"/>
          <p:nvPr/>
        </p:nvSpPr>
        <p:spPr>
          <a:xfrm>
            <a:off x="733775" y="719475"/>
            <a:ext cx="30009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b="0" i="0" lang="e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 :</a:t>
            </a: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Introducing MVC architecture and Spring MVC</a:t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</a:t>
            </a:r>
            <a:r>
              <a:rPr b="0" i="0" lang="e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0" name="Google Shape;62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0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0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0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0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SpringMVC provides us with a popular Java implementation of the MVC architecture to help develop web applications using MVC architecture.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comes with a pre-written MVC framework that implements the underlying details of creating a website or web application.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leaves the developer with only the task of writing the models, views, and controllers.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Let's understand what SpringMVC is and how it implements the MVC architecture.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2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2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3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3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4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4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9144001" cy="45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5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25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5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saw that Spring MVC implements the MVC architecture through following components: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Dispatcher servlet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Handler mapping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resolver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6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6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6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Dispatcher servlet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acts as a front controller.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that a request coming to the server is first intercepted and responded to by the dispatcher servlet.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dispatcher servlet acts as a point of communication between all the other components.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27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27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7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Handler mapping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dispatcher servlet receives a request, it contacts the handler mapping to get the name of the appropriate controller to which the request should be routed.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you already learnt, there can be different controllers for different purposes, such as getting posts for your news feed and getting friend suggestions for you.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28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8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8"/>
          <p:cNvSpPr txBox="1"/>
          <p:nvPr/>
        </p:nvSpPr>
        <p:spPr>
          <a:xfrm>
            <a:off x="153600" y="756050"/>
            <a:ext cx="3861900" cy="31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Handler mapping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Handler mapping finds the right controller to be contacted and sends that information to the dispatcher servlet.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475" y="1127849"/>
            <a:ext cx="4826524" cy="401564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28"/>
          <p:cNvSpPr txBox="1"/>
          <p:nvPr/>
        </p:nvSpPr>
        <p:spPr>
          <a:xfrm>
            <a:off x="2755975" y="4734600"/>
            <a:ext cx="1561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ID: 1167067261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9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9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9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controller is contacted by the dispatcher servlet to process a request.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processes the client request, retrieves the required data or the model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then sends this model along with the view name that the model has to be rendered to the dispatcher servlet.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"/>
          <p:cNvSpPr txBox="1"/>
          <p:nvPr/>
        </p:nvSpPr>
        <p:spPr>
          <a:xfrm>
            <a:off x="507300" y="1179250"/>
            <a:ext cx="63465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SpringBoot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HelloWorld using Spring MVC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"/>
          <p:cNvSpPr txBox="1"/>
          <p:nvPr/>
        </p:nvSpPr>
        <p:spPr>
          <a:xfrm>
            <a:off x="507300" y="14350"/>
            <a:ext cx="29217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0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0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represents the data layer of the website.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required data is stored in the database and sent from one component to another in the form of models.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are basically Java classes with specific attributes.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1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1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1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1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a model class storing data about a student in a school would have attributes such as name, ID number, date of birth, etc. 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layer also implements functionalities for the controller to retrieve and manipulate data in the database.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2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resolver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view resolver receives the view name from the controller via the dispatcher servlet.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the mapping of view names and views.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finds the appropriate view and sends it to the dispatcher servlet.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the view name could be helloworld and the view could be helloworld.jsp. The view resolver would receive helloworld and return the view helloworld.jsp to the dispatcher servlet.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3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3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3"/>
          <p:cNvSpPr txBox="1"/>
          <p:nvPr/>
        </p:nvSpPr>
        <p:spPr>
          <a:xfrm>
            <a:off x="148925" y="1093050"/>
            <a:ext cx="3947400" cy="3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view receives the business logic and/or the model data from the controller via the dispatcher servlet and builds the HTML around the data that it receives.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3450" y="636900"/>
            <a:ext cx="4950548" cy="45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4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4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4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builds the final web page that a client will be able to see.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sends the HTML code back to the dispatcher servlet, which then sends the same to the client as a response.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5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5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Spring IOC container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5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important core concept required to understand Spring MVC is the Spring IOC container, which plays a vital role in managing all the components of your web application.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IOC container “registers” or keeps track of all the classes in your application, which are components of Spring MVC, such as the controller.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creates an object of each of these classes to be used when required.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6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HelloWorld using Spring MVC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6"/>
          <p:cNvSpPr txBox="1"/>
          <p:nvPr/>
        </p:nvSpPr>
        <p:spPr>
          <a:xfrm>
            <a:off x="153600" y="687325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come across three annotations here: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@Controller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annotation tells Spring that the class is a controller class.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@RequestMapping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annotation is used to tell the Spring (dispatcher servlet and handler mapping classes) that the controller method is mapped to a specific URL.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@ResponseBody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denotes that the object returned by this method is to be returned to the user as an HTTP response.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7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7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HelloWorld using Spring MVC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7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you have learnt how to return the simple plain text from the controller class.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 will learn how to create an HTML page to the client using another dependency called Thymeleaf.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8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HelloWorld using Spring MVC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8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Thymeleaf dependency is added to the POM.xml file.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Thymeleaf is a templating engine that allows you to write the view using HTML and also provides you with a view resolver.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highlight>
                  <a:srgbClr val="EFEFEF"/>
                </a:highlight>
              </a:rPr>
              <a:t>Code example : https://github.com/Allah-The-Dev/java-spring-boot/tree/main/helloworld_servlet_jsp_spring</a:t>
            </a:r>
            <a:endParaRPr i="1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9"/>
          <p:cNvSpPr/>
          <p:nvPr/>
        </p:nvSpPr>
        <p:spPr>
          <a:xfrm>
            <a:off x="663921" y="571886"/>
            <a:ext cx="2057400" cy="54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9"/>
          <p:cNvSpPr txBox="1"/>
          <p:nvPr>
            <p:ph type="title"/>
          </p:nvPr>
        </p:nvSpPr>
        <p:spPr>
          <a:xfrm>
            <a:off x="3032475" y="2379200"/>
            <a:ext cx="2743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22" name="Google Shape;922;p39"/>
          <p:cNvSpPr/>
          <p:nvPr/>
        </p:nvSpPr>
        <p:spPr>
          <a:xfrm>
            <a:off x="7582359" y="0"/>
            <a:ext cx="1356600" cy="157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9"/>
          <p:cNvSpPr txBox="1"/>
          <p:nvPr/>
        </p:nvSpPr>
        <p:spPr>
          <a:xfrm>
            <a:off x="1413626" y="1034750"/>
            <a:ext cx="13566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#LifeKoKaroLift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major drawbacks of developing a web application using servlet/JSP is the separation of concerns.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MVC or the Model-View-Controller aims to solve exactly this problem.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"/>
          <p:cNvSpPr txBox="1"/>
          <p:nvPr/>
        </p:nvSpPr>
        <p:spPr>
          <a:xfrm>
            <a:off x="153600" y="756050"/>
            <a:ext cx="3961200" cy="22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MVC separates an application into three component: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</a:t>
            </a:r>
            <a:endParaRPr b="0" i="0" sz="2000" u="none" cap="none" strike="noStrike">
              <a:solidFill>
                <a:srgbClr val="333333"/>
              </a:solidFill>
              <a:highlight>
                <a:srgbClr val="F5F5F5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400" y="636900"/>
            <a:ext cx="4506600" cy="4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"/>
          <p:cNvSpPr txBox="1"/>
          <p:nvPr/>
        </p:nvSpPr>
        <p:spPr>
          <a:xfrm>
            <a:off x="4662400" y="1663950"/>
            <a:ext cx="4481700" cy="14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represents the data of a web application. The data is stored in the form of a model object and passed to the view by the controller.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6900"/>
            <a:ext cx="4481700" cy="450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directly manages the data, logic and rules of the application.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independent of the user interface which appears to the client.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your friend suggestions, notifications, etc. will be stored as a model object and sent to the view by the controller class.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"/>
          <p:cNvSpPr txBox="1"/>
          <p:nvPr/>
        </p:nvSpPr>
        <p:spPr>
          <a:xfrm>
            <a:off x="153600" y="756050"/>
            <a:ext cx="3279600" cy="3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involves classes and methods that process the business logic for you.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main thinking agent in MVC architecture &amp; is responsible for sending commands to the Model and View.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400" y="636900"/>
            <a:ext cx="4506598" cy="450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"/>
          <p:cNvSpPr/>
          <p:nvPr/>
        </p:nvSpPr>
        <p:spPr>
          <a:xfrm>
            <a:off x="7611909" y="303609"/>
            <a:ext cx="909900" cy="2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9"/>
          <p:cNvSpPr/>
          <p:nvPr/>
        </p:nvSpPr>
        <p:spPr>
          <a:xfrm>
            <a:off x="0" y="0"/>
            <a:ext cx="9144000" cy="636905"/>
          </a:xfrm>
          <a:custGeom>
            <a:rect b="b" l="l" r="r" t="t"/>
            <a:pathLst>
              <a:path extrusionOk="0" h="636905" w="9144000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9"/>
          <p:cNvSpPr txBox="1"/>
          <p:nvPr/>
        </p:nvSpPr>
        <p:spPr>
          <a:xfrm>
            <a:off x="507300" y="14350"/>
            <a:ext cx="73506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MVC architecture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9"/>
          <p:cNvSpPr txBox="1"/>
          <p:nvPr/>
        </p:nvSpPr>
        <p:spPr>
          <a:xfrm>
            <a:off x="153600" y="756050"/>
            <a:ext cx="8836800" cy="42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receives a user request, processes it, and uses the model and view components to send the appropriate response to the user.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in the Facebook newsfeed of a particular user, the controller would process all the relevant posts to display on the news feed, friend suggestions, notifications, etc.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would then return all this information to the view.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